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8175" y="182053"/>
            <a:ext cx="532765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295" y="1403413"/>
            <a:ext cx="7725409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3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ebraskalegislature.gov/laws/statutes.php?statute=18-27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ich.Severson@Bellevue.net" TargetMode="External"/><Relationship Id="rId2" Type="http://schemas.openxmlformats.org/officeDocument/2006/relationships/hyperlink" Target="mailto:Larry.Burks@Bellevue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1277860"/>
            <a:ext cx="640334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LB840:</a:t>
            </a:r>
            <a:endParaRPr sz="4400"/>
          </a:p>
          <a:p>
            <a:pPr marL="12700" marR="5080">
              <a:lnSpc>
                <a:spcPct val="100000"/>
              </a:lnSpc>
            </a:pPr>
            <a:r>
              <a:rPr sz="4400" dirty="0"/>
              <a:t>Bellevue’s</a:t>
            </a:r>
            <a:r>
              <a:rPr sz="4400" spc="-110" dirty="0"/>
              <a:t> </a:t>
            </a:r>
            <a:r>
              <a:rPr sz="4400" spc="-5" dirty="0"/>
              <a:t>Economic  </a:t>
            </a:r>
            <a:r>
              <a:rPr sz="4400" dirty="0"/>
              <a:t>Development</a:t>
            </a:r>
            <a:r>
              <a:rPr sz="4400" spc="-75" dirty="0"/>
              <a:t> </a:t>
            </a:r>
            <a:r>
              <a:rPr sz="4400" spc="-5" dirty="0"/>
              <a:t>Plan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746375" y="3918013"/>
            <a:ext cx="5232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2390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Loan</a:t>
            </a:r>
            <a:r>
              <a:rPr spc="-100" dirty="0"/>
              <a:t> </a:t>
            </a:r>
            <a:r>
              <a:rPr dirty="0"/>
              <a:t>Fund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775" y="1403413"/>
            <a:ext cx="62242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loan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fund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shall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organized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operated as determined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by 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City of  Bellevue based on programs offered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by 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Small Business Administration  (SBA) or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State of</a:t>
            </a:r>
            <a:r>
              <a:rPr sz="2400" spc="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Nebraska.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1651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The City of Bellevue can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case  impose additional or greater  requirements, standards,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criteria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or  conditions as determined</a:t>
            </a:r>
            <a:r>
              <a:rPr sz="2400" spc="5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appropriate.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105853"/>
            <a:ext cx="61442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Minimum </a:t>
            </a:r>
            <a:r>
              <a:rPr dirty="0"/>
              <a:t>Requirements</a:t>
            </a:r>
            <a:r>
              <a:rPr spc="-100" dirty="0"/>
              <a:t> </a:t>
            </a:r>
            <a:r>
              <a:rPr dirty="0"/>
              <a:t>by  SBA </a:t>
            </a:r>
            <a:r>
              <a:rPr spc="-5" dirty="0"/>
              <a:t>or </a:t>
            </a:r>
            <a:r>
              <a:rPr dirty="0"/>
              <a:t>State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Nebraska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8175" y="1327213"/>
            <a:ext cx="650049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Types of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financial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assistance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available,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maximum 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proportion of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financial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assistance that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be  provided to any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single qualifying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business and the  criteria used to determine the appropriate level of  assistance;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00"/>
              </a:buClr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355600" marR="10795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The criteria and procedures that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be used to  determine the necessity and appropriateness of  permitting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a qualifying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business to participate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the  loan</a:t>
            </a:r>
            <a:r>
              <a:rPr sz="1800" spc="-2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fund;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00"/>
              </a:buClr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355600" marR="1905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The criteria for determining the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time within which a  qualifying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business must meet the goals set for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it 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under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its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participation agreement;</a:t>
            </a:r>
            <a:r>
              <a:rPr sz="1800" spc="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00"/>
              </a:buClr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355600" marR="32512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Standards for loan delinquency, declaration of  default, and actions to be taken upon default  (consistent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with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Neb. Rev. Stat. section</a:t>
            </a:r>
            <a:r>
              <a:rPr sz="1800" spc="2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18-2720).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4111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Loan </a:t>
            </a:r>
            <a:r>
              <a:rPr dirty="0"/>
              <a:t>Fund</a:t>
            </a:r>
            <a:r>
              <a:rPr spc="-7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385125"/>
            <a:ext cx="5941060" cy="441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323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The loan fund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be administered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in 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accordance with applicable law, including  Neb.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Rev. Stat.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section</a:t>
            </a:r>
            <a:r>
              <a:rPr sz="2400" spc="-8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18-2720.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The loan fund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be audited annually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in 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conjunction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with the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audit of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Economic  Development Program pursuant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Neb.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Rev.  Stat.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section</a:t>
            </a:r>
            <a:r>
              <a:rPr sz="2400" spc="-6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00"/>
                </a:solidFill>
                <a:latin typeface="Calibri"/>
                <a:cs typeface="Calibri"/>
              </a:rPr>
              <a:t>18-2721.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00"/>
              </a:buClr>
              <a:buFont typeface="Wingdings"/>
              <a:buChar char=""/>
            </a:pPr>
            <a:endParaRPr sz="2450">
              <a:latin typeface="Times New Roman"/>
              <a:cs typeface="Times New Roman"/>
            </a:endParaRPr>
          </a:p>
          <a:p>
            <a:pPr marL="355600" marR="92075" indent="-342900">
              <a:lnSpc>
                <a:spcPct val="1006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Nebraska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Statutes</a:t>
            </a:r>
            <a:r>
              <a:rPr sz="2400" dirty="0">
                <a:solidFill>
                  <a:srgbClr val="999933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999933"/>
                </a:solidFill>
                <a:uFill>
                  <a:solidFill>
                    <a:srgbClr val="999933"/>
                  </a:solidFill>
                </a:uFill>
                <a:latin typeface="Calibri"/>
                <a:cs typeface="Calibri"/>
                <a:hlinkClick r:id="rId2"/>
              </a:rPr>
              <a:t>18-2705</a:t>
            </a:r>
            <a:r>
              <a:rPr sz="2400" spc="-5" dirty="0">
                <a:solidFill>
                  <a:srgbClr val="999933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through</a:t>
            </a:r>
            <a:r>
              <a:rPr sz="2400" spc="-1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18-2722  provide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governing language for </a:t>
            </a:r>
            <a:r>
              <a:rPr sz="2400" dirty="0">
                <a:solidFill>
                  <a:srgbClr val="333300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Economic Development</a:t>
            </a:r>
            <a:r>
              <a:rPr sz="2400" spc="-4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Calibri"/>
                <a:cs typeface="Calibri"/>
              </a:rPr>
              <a:t>Program.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Source </a:t>
            </a:r>
            <a:r>
              <a:rPr spc="-5" dirty="0"/>
              <a:t>of Local</a:t>
            </a:r>
            <a:r>
              <a:rPr spc="-65" dirty="0"/>
              <a:t> </a:t>
            </a:r>
            <a:r>
              <a:rPr dirty="0"/>
              <a:t>Option  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327213"/>
            <a:ext cx="6317615" cy="471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512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  <a:tab pos="546862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x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st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ng</a:t>
            </a:r>
            <a:r>
              <a:rPr sz="2200" spc="-3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c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al</a:t>
            </a:r>
            <a:r>
              <a:rPr sz="2200" spc="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o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p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t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on C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t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 S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es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and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	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s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  Tax, Lodging Tax, Occupancy Tax and 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Real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Estate</a:t>
            </a:r>
            <a:r>
              <a:rPr sz="2200" spc="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Tax.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City of Bellevue may not appropriate  funds to fund the Economic Development  Program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if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City Council (by resolution)  or the voters (by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ballot)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do not approve  the</a:t>
            </a:r>
            <a:r>
              <a:rPr sz="2200" spc="-2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appropriation.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54991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Additional funds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from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other non-City  sources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be sought beyond those  derived from local sources of revenue,  such as Tourism</a:t>
            </a:r>
            <a:r>
              <a:rPr sz="2200" spc="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Grants.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Length of </a:t>
            </a:r>
            <a:r>
              <a:rPr dirty="0"/>
              <a:t>Time</a:t>
            </a:r>
            <a:r>
              <a:rPr spc="-60" dirty="0"/>
              <a:t> </a:t>
            </a:r>
            <a:r>
              <a:rPr dirty="0"/>
              <a:t>the  Program will</a:t>
            </a:r>
            <a:r>
              <a:rPr spc="-75" dirty="0"/>
              <a:t> </a:t>
            </a:r>
            <a:r>
              <a:rPr spc="-5" dirty="0"/>
              <a:t>Exist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401889"/>
            <a:ext cx="5986145" cy="4172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36015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</a:tabLst>
            </a:pPr>
            <a:r>
              <a:rPr sz="4000" spc="-5" dirty="0">
                <a:solidFill>
                  <a:srgbClr val="333300"/>
                </a:solidFill>
                <a:latin typeface="Verdana"/>
                <a:cs typeface="Verdana"/>
              </a:rPr>
              <a:t>May 1, </a:t>
            </a:r>
            <a:r>
              <a:rPr sz="4000" dirty="0">
                <a:solidFill>
                  <a:srgbClr val="333300"/>
                </a:solidFill>
                <a:latin typeface="Verdana"/>
                <a:cs typeface="Verdana"/>
              </a:rPr>
              <a:t>2015</a:t>
            </a:r>
            <a:r>
              <a:rPr sz="4000" spc="-1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333300"/>
                </a:solidFill>
                <a:latin typeface="Verdana"/>
                <a:cs typeface="Verdana"/>
              </a:rPr>
              <a:t>until  </a:t>
            </a:r>
            <a:r>
              <a:rPr sz="4000" spc="-10" dirty="0">
                <a:solidFill>
                  <a:srgbClr val="333300"/>
                </a:solidFill>
                <a:latin typeface="Verdana"/>
                <a:cs typeface="Verdana"/>
              </a:rPr>
              <a:t>April </a:t>
            </a:r>
            <a:r>
              <a:rPr sz="4000" spc="-5" dirty="0">
                <a:solidFill>
                  <a:srgbClr val="333300"/>
                </a:solidFill>
                <a:latin typeface="Verdana"/>
                <a:cs typeface="Verdana"/>
              </a:rPr>
              <a:t>30,</a:t>
            </a:r>
            <a:r>
              <a:rPr sz="40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333300"/>
                </a:solidFill>
                <a:latin typeface="Verdana"/>
                <a:cs typeface="Verdana"/>
              </a:rPr>
              <a:t>2040.</a:t>
            </a:r>
            <a:endParaRPr sz="4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28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Miscellaneous revenues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funds,  including repayment of loans, return  on investments, fees,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proceeds  from properties,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may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continue to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used for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activities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within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program during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life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of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program.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441134"/>
            <a:ext cx="4433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Preliminary</a:t>
            </a:r>
            <a:r>
              <a:rPr spc="-40" dirty="0"/>
              <a:t> </a:t>
            </a:r>
            <a:r>
              <a:rPr spc="-5" dirty="0"/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5" y="1174813"/>
            <a:ext cx="6466205" cy="505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87145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City of Bellevue </a:t>
            </a:r>
            <a:r>
              <a:rPr sz="2200" b="1" i="1" spc="-5" dirty="0">
                <a:solidFill>
                  <a:srgbClr val="333300"/>
                </a:solidFill>
                <a:latin typeface="Verdana"/>
                <a:cs typeface="Verdana"/>
              </a:rPr>
              <a:t>shall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establish an  Economic Development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Fund.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Shall contribute an amount not to</a:t>
            </a:r>
            <a:r>
              <a:rPr sz="2200" spc="-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exceed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$375,000 for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any one-half year;</a:t>
            </a:r>
            <a:r>
              <a:rPr sz="2200" spc="9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or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Shall contribute an amount not to</a:t>
            </a:r>
            <a:r>
              <a:rPr sz="2200" spc="-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exceed</a:t>
            </a:r>
            <a:endParaRPr sz="2200">
              <a:latin typeface="Verdana"/>
              <a:cs typeface="Verdana"/>
            </a:endParaRPr>
          </a:p>
          <a:p>
            <a:pPr marL="355600" marR="162560">
              <a:lnSpc>
                <a:spcPct val="100000"/>
              </a:lnSpc>
            </a:pP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$750,000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per year beginning May 1,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2015 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and ending April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30,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2035.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minimum expenditure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any one year  shall not exceed the amount contributed  for that year </a:t>
            </a:r>
            <a:r>
              <a:rPr sz="2200" b="1" i="1" spc="-5" dirty="0">
                <a:solidFill>
                  <a:srgbClr val="333300"/>
                </a:solidFill>
                <a:latin typeface="Verdana"/>
                <a:cs typeface="Verdana"/>
              </a:rPr>
              <a:t>plus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any surplus funds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from 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previous years </a:t>
            </a:r>
            <a:r>
              <a:rPr sz="2200" b="1" i="1" spc="-5" dirty="0">
                <a:solidFill>
                  <a:srgbClr val="333300"/>
                </a:solidFill>
                <a:latin typeface="Verdana"/>
                <a:cs typeface="Verdana"/>
              </a:rPr>
              <a:t>plus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any non-City 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source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of  funds available.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3476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Bond</a:t>
            </a:r>
            <a:r>
              <a:rPr spc="-55" dirty="0"/>
              <a:t> </a:t>
            </a:r>
            <a:r>
              <a:rPr spc="-5" dirty="0"/>
              <a:t>Authority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403413"/>
            <a:ext cx="628586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Following a public hearing,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Bellevue City Council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may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authorize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issuance of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bonds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to carry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out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this  Economic Development</a:t>
            </a:r>
            <a:r>
              <a:rPr sz="2400" spc="5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Program.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2857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Future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contributions of Local Option  City Sales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Use Tax, Lodging Tax,  Occupancy Tax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Real Estate Tax to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Economic Development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Fund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shall  be used to pay off these</a:t>
            </a:r>
            <a:r>
              <a:rPr sz="2400" spc="6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bonds.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5292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Administrative</a:t>
            </a:r>
            <a:r>
              <a:rPr spc="-80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403413"/>
            <a:ext cx="628205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Citizen Advisory Review Committee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(the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Committee) established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by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Mayor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 Council.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70929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Five voting members;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3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members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must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have expertise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business,  finance or</a:t>
            </a:r>
            <a:r>
              <a:rPr sz="2400" spc="3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accounting.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22479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Ex-officio members from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City of  Bellevue include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Program  Administrator,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City Administrator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Designated City</a:t>
            </a:r>
            <a:r>
              <a:rPr sz="2400" spc="3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Official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2091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Meetings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775" y="1403413"/>
            <a:ext cx="6273165" cy="471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15035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Committee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meet to review  applications on an as needed</a:t>
            </a:r>
            <a:r>
              <a:rPr sz="2200" spc="5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basis.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19621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Committee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also meet on a  quarterly basis to review the progress of  the Economic Development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Program.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Committee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report its findings and  suggestions to the Bellevue City Council  on no less than a semi-annual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basis.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66802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Bellevue City Council may assign  additional responsibilities to the  Committee as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necessary.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4503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Application</a:t>
            </a:r>
            <a:r>
              <a:rPr spc="-15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401889"/>
            <a:ext cx="586105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7216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Program applicants must provide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following</a:t>
            </a:r>
            <a:r>
              <a:rPr sz="2000" spc="-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information: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00"/>
              </a:buClr>
              <a:buFont typeface="Wingdings"/>
              <a:buChar char=""/>
            </a:pPr>
            <a:endParaRPr sz="245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ct val="100000"/>
              </a:lnSpc>
              <a:buAutoNum type="arabicParenR"/>
              <a:tabLst>
                <a:tab pos="812800" algn="l"/>
              </a:tabLst>
            </a:pP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 detailed description of the </a:t>
            </a:r>
            <a:r>
              <a:rPr sz="1800" spc="-10" dirty="0">
                <a:solidFill>
                  <a:srgbClr val="333300"/>
                </a:solidFill>
                <a:latin typeface="Verdana"/>
                <a:cs typeface="Verdana"/>
              </a:rPr>
              <a:t>proposed 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project,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including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an address or legal  description for the </a:t>
            </a:r>
            <a:r>
              <a:rPr sz="1800" spc="-10" dirty="0">
                <a:solidFill>
                  <a:srgbClr val="333300"/>
                </a:solidFill>
                <a:latin typeface="Verdana"/>
                <a:cs typeface="Verdana"/>
              </a:rPr>
              <a:t>proposed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project located 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within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the Highway 34 Corridor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District.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333300"/>
              </a:buClr>
              <a:buFont typeface="Verdana"/>
              <a:buAutoNum type="arabicParenR"/>
            </a:pPr>
            <a:endParaRPr sz="2600">
              <a:latin typeface="Times New Roman"/>
              <a:cs typeface="Times New Roman"/>
            </a:endParaRPr>
          </a:p>
          <a:p>
            <a:pPr marL="812800" marR="93345" lvl="1" indent="-342900">
              <a:lnSpc>
                <a:spcPct val="100000"/>
              </a:lnSpc>
              <a:buAutoNum type="arabicParenR"/>
              <a:tabLst>
                <a:tab pos="812800" algn="l"/>
              </a:tabLst>
            </a:pP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A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business plan that includes employment  and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financial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projections, current financial  statements,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financing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requirements for the  project and total projected</a:t>
            </a:r>
            <a:r>
              <a:rPr sz="1800" spc="3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costs.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333300"/>
              </a:buClr>
              <a:buFont typeface="Verdana"/>
              <a:buAutoNum type="arabicParenR"/>
            </a:pPr>
            <a:endParaRPr sz="2600">
              <a:latin typeface="Times New Roman"/>
              <a:cs typeface="Times New Roman"/>
            </a:endParaRPr>
          </a:p>
          <a:p>
            <a:pPr marL="756285" marR="201930" lvl="1" indent="-286385">
              <a:lnSpc>
                <a:spcPct val="100000"/>
              </a:lnSpc>
              <a:buAutoNum type="arabicParenR"/>
              <a:tabLst>
                <a:tab pos="756920" algn="l"/>
              </a:tabLst>
            </a:pP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A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completed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City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333300"/>
                </a:solidFill>
                <a:latin typeface="Verdana"/>
                <a:cs typeface="Verdana"/>
              </a:rPr>
              <a:t>Bellevue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Local Option  Municipal Economic Development </a:t>
            </a:r>
            <a:r>
              <a:rPr sz="1800" spc="-10" dirty="0">
                <a:solidFill>
                  <a:srgbClr val="333300"/>
                </a:solidFill>
                <a:latin typeface="Verdana"/>
                <a:cs typeface="Verdana"/>
              </a:rPr>
              <a:t>Program  </a:t>
            </a:r>
            <a:r>
              <a:rPr sz="1800" spc="-5" dirty="0">
                <a:solidFill>
                  <a:srgbClr val="333300"/>
                </a:solidFill>
                <a:latin typeface="Verdana"/>
                <a:cs typeface="Verdana"/>
              </a:rPr>
              <a:t>application.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3577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is</a:t>
            </a:r>
            <a:r>
              <a:rPr spc="-65" dirty="0"/>
              <a:t> </a:t>
            </a:r>
            <a:r>
              <a:rPr dirty="0"/>
              <a:t>LB840?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403413"/>
            <a:ext cx="58083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1991,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Nebraska Unicameral  implemented this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amendment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with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passage of Legislative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Bill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840,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Verdana"/>
                <a:cs typeface="Verdana"/>
              </a:rPr>
              <a:t>Local Option Municipal  Economic Development</a:t>
            </a:r>
            <a:r>
              <a:rPr sz="2400" b="1" i="1" u="heavy" spc="2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Verdana"/>
                <a:cs typeface="Verdana"/>
              </a:rPr>
              <a:t> </a:t>
            </a:r>
            <a:r>
              <a:rPr sz="24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Verdana"/>
                <a:cs typeface="Verdana"/>
              </a:rPr>
              <a:t>Act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LB840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allows cities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villages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power to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use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local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sources of  revenue for economic or industrial  projects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</a:t>
            </a:r>
            <a:r>
              <a:rPr sz="2400" spc="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programs.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441134"/>
            <a:ext cx="6224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Application Process</a:t>
            </a:r>
            <a:r>
              <a:rPr spc="2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174813"/>
            <a:ext cx="6327775" cy="505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5095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Committee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review applications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in 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the order they are</a:t>
            </a:r>
            <a:r>
              <a:rPr sz="2200" spc="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received.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Approval/disapproval of an application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be based on project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feasibility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and the  potential future economic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benefit.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120014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After a financial verification process, the  Committee may, or may not, recommend  approval of an</a:t>
            </a:r>
            <a:r>
              <a:rPr sz="2200" spc="3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application.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After the Committee’s recommendation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is 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determined, the application 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be  presented to the Bellevue City Council for  consideration.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3388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Upon</a:t>
            </a:r>
            <a:r>
              <a:rPr spc="-105" dirty="0"/>
              <a:t> </a:t>
            </a:r>
            <a:r>
              <a:rPr dirty="0"/>
              <a:t>Approval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403413"/>
            <a:ext cx="620331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After Bellevue City Council approval,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provided that proper execution of 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agreements are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made, 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Bellevue City Council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provide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suitable timeframe to disburse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funds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meeting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requirements of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applicant.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669734"/>
            <a:ext cx="2997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Key</a:t>
            </a:r>
            <a:r>
              <a:rPr spc="-70" dirty="0"/>
              <a:t> </a:t>
            </a:r>
            <a:r>
              <a:rPr spc="-5" dirty="0"/>
              <a:t>Contacts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9295" y="1403413"/>
            <a:ext cx="7725409" cy="298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9545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Jim Ristow</a:t>
            </a:r>
            <a:r>
              <a:rPr spc="-5" dirty="0"/>
              <a:t>, </a:t>
            </a:r>
            <a:r>
              <a:rPr lang="en-US" spc="-5" dirty="0"/>
              <a:t>City Administrator</a:t>
            </a:r>
            <a:r>
              <a:rPr spc="-5" dirty="0"/>
              <a:t> </a:t>
            </a:r>
            <a:r>
              <a:rPr dirty="0"/>
              <a:t>&amp; </a:t>
            </a:r>
            <a:r>
              <a:rPr spc="-5" dirty="0"/>
              <a:t>LB840 Program</a:t>
            </a:r>
            <a:r>
              <a:rPr spc="35" dirty="0"/>
              <a:t> </a:t>
            </a:r>
            <a:r>
              <a:rPr spc="-5" dirty="0"/>
              <a:t>Administrator</a:t>
            </a:r>
          </a:p>
          <a:p>
            <a:pPr marL="1439545" marR="1215390">
              <a:lnSpc>
                <a:spcPct val="100000"/>
              </a:lnSpc>
            </a:pPr>
            <a:r>
              <a:rPr spc="-5" dirty="0"/>
              <a:t>Email: </a:t>
            </a:r>
            <a:r>
              <a:rPr lang="en-US" u="heavy" spc="-5" dirty="0">
                <a:solidFill>
                  <a:srgbClr val="999933"/>
                </a:solidFill>
                <a:uFill>
                  <a:solidFill>
                    <a:srgbClr val="999933"/>
                  </a:solidFill>
                </a:uFill>
              </a:rPr>
              <a:t>Jim.Ristow</a:t>
            </a:r>
            <a:r>
              <a:rPr u="heavy" spc="-5" dirty="0">
                <a:solidFill>
                  <a:srgbClr val="999933"/>
                </a:solidFill>
                <a:uFill>
                  <a:solidFill>
                    <a:srgbClr val="999933"/>
                  </a:solidFill>
                </a:uFill>
                <a:hlinkClick r:id="rId2"/>
              </a:rPr>
              <a:t>@Bellevue.net </a:t>
            </a:r>
            <a:r>
              <a:rPr spc="-5" dirty="0">
                <a:solidFill>
                  <a:srgbClr val="999933"/>
                </a:solidFill>
              </a:rPr>
              <a:t> </a:t>
            </a:r>
            <a:r>
              <a:rPr dirty="0"/>
              <a:t>Phone:</a:t>
            </a:r>
            <a:r>
              <a:rPr spc="-15" dirty="0"/>
              <a:t> </a:t>
            </a:r>
            <a:r>
              <a:rPr lang="en-US" spc="-5" dirty="0"/>
              <a:t>(402)293-3022</a:t>
            </a:r>
            <a:endParaRPr spc="-5" dirty="0"/>
          </a:p>
          <a:p>
            <a:pPr marL="1426845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439545" marR="813435">
              <a:lnSpc>
                <a:spcPct val="100000"/>
              </a:lnSpc>
            </a:pPr>
            <a:r>
              <a:rPr spc="-5" dirty="0"/>
              <a:t>Rich Severson, Finance Director  Email: </a:t>
            </a:r>
            <a:r>
              <a:rPr u="heavy" spc="-5" dirty="0">
                <a:solidFill>
                  <a:srgbClr val="999933"/>
                </a:solidFill>
                <a:uFill>
                  <a:solidFill>
                    <a:srgbClr val="999933"/>
                  </a:solidFill>
                </a:uFill>
                <a:hlinkClick r:id="rId3"/>
              </a:rPr>
              <a:t>Rich.Severson@Bellevue.net </a:t>
            </a:r>
            <a:r>
              <a:rPr spc="-5" dirty="0">
                <a:solidFill>
                  <a:srgbClr val="999933"/>
                </a:solidFill>
              </a:rPr>
              <a:t> </a:t>
            </a:r>
            <a:r>
              <a:rPr dirty="0"/>
              <a:t>Phone:</a:t>
            </a:r>
            <a:r>
              <a:rPr spc="-10" dirty="0"/>
              <a:t> </a:t>
            </a:r>
            <a:r>
              <a:rPr lang="en-US" spc="-10" dirty="0"/>
              <a:t>(</a:t>
            </a:r>
            <a:r>
              <a:rPr spc="-5" dirty="0"/>
              <a:t>402</a:t>
            </a:r>
            <a:r>
              <a:rPr lang="en-US" spc="-5" dirty="0"/>
              <a:t>)</a:t>
            </a:r>
            <a:r>
              <a:rPr spc="-5" dirty="0"/>
              <a:t>293</a:t>
            </a:r>
            <a:r>
              <a:rPr lang="en-US" spc="-5" dirty="0"/>
              <a:t>-</a:t>
            </a:r>
            <a:r>
              <a:rPr spc="-5" dirty="0"/>
              <a:t>3088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364934"/>
            <a:ext cx="444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Bellevue’s</a:t>
            </a:r>
            <a:r>
              <a:rPr spc="-50" dirty="0"/>
              <a:t> </a:t>
            </a:r>
            <a:r>
              <a:rPr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097089"/>
            <a:ext cx="6002655" cy="520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principal strategy is directed at  maintaining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good quality of life, building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  strong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workforce, developing community  resources, attracting new capital  investment, broadening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community's 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tax base and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ensuring economic stability 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viability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for the City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of</a:t>
            </a:r>
            <a:r>
              <a:rPr sz="2000" spc="-7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Bellevue.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00"/>
              </a:buClr>
              <a:buFont typeface="Wingdings"/>
              <a:buChar char=""/>
            </a:pPr>
            <a:endParaRPr sz="2050">
              <a:latin typeface="Times New Roman"/>
              <a:cs typeface="Times New Roman"/>
            </a:endParaRPr>
          </a:p>
          <a:p>
            <a:pPr marL="355600" marR="6794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An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economic development program can  establish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city as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nurturing  environment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small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large businesses  alike.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00"/>
              </a:buClr>
              <a:buFont typeface="Wingdings"/>
              <a:buChar char=""/>
            </a:pPr>
            <a:endParaRPr sz="2050">
              <a:latin typeface="Times New Roman"/>
              <a:cs typeface="Times New Roman"/>
            </a:endParaRPr>
          </a:p>
          <a:p>
            <a:pPr marL="355600" marR="3556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This atmosphere will encourage people with  skills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ideas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move or return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to 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Bellevue </a:t>
            </a:r>
            <a:r>
              <a:rPr sz="2000" dirty="0">
                <a:solidFill>
                  <a:srgbClr val="333300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do business as well as retain  current</a:t>
            </a:r>
            <a:r>
              <a:rPr sz="2000" spc="-6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Verdana"/>
                <a:cs typeface="Verdana"/>
              </a:rPr>
              <a:t>residents.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441134"/>
            <a:ext cx="3959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 &amp;</a:t>
            </a:r>
            <a:r>
              <a:rPr spc="-95" dirty="0"/>
              <a:t> </a:t>
            </a:r>
            <a:r>
              <a:rPr spc="-5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174813"/>
            <a:ext cx="596074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324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The City of Bellevue intends to  implement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Economic  Development Program within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southeast corner of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City's  planning and zoning</a:t>
            </a:r>
            <a:r>
              <a:rPr sz="2400" spc="8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jurisdiction.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The City of Bellevue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will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promote  new development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in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7" baseline="8680" dirty="0">
                <a:solidFill>
                  <a:srgbClr val="333300"/>
                </a:solidFill>
                <a:latin typeface="Symbol"/>
                <a:cs typeface="Symbol"/>
              </a:rPr>
              <a:t>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5000 acre  area identified as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Highway 34  Corridor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District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which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is in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Sarpy  County from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Missouri River west  to Highway 75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from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Platte  River north to approximately  Cunningham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&amp;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Fairview</a:t>
            </a:r>
            <a:r>
              <a:rPr sz="2400" spc="4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Roads.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975" y="163765"/>
            <a:ext cx="6559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Highway 34 </a:t>
            </a:r>
            <a:r>
              <a:rPr spc="-5" dirty="0"/>
              <a:t>Corridor</a:t>
            </a:r>
            <a:r>
              <a:rPr spc="-55" dirty="0"/>
              <a:t> </a:t>
            </a:r>
            <a:r>
              <a:rPr spc="-5" dirty="0"/>
              <a:t>District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990600"/>
            <a:ext cx="5638799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258253"/>
            <a:ext cx="49187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Goals for the HWY</a:t>
            </a:r>
            <a:r>
              <a:rPr spc="-100" dirty="0"/>
              <a:t> </a:t>
            </a:r>
            <a:r>
              <a:rPr dirty="0"/>
              <a:t>34  </a:t>
            </a:r>
            <a:r>
              <a:rPr spc="-5" dirty="0"/>
              <a:t>Corridor</a:t>
            </a:r>
            <a:r>
              <a:rPr spc="-30" dirty="0"/>
              <a:t> </a:t>
            </a:r>
            <a:r>
              <a:rPr spc="-5" dirty="0"/>
              <a:t>District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775" y="1403413"/>
            <a:ext cx="6555740" cy="505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Create new</a:t>
            </a:r>
            <a:r>
              <a:rPr sz="22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jobs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Generate</a:t>
            </a: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employment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Attract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a variety of new</a:t>
            </a:r>
            <a:r>
              <a:rPr sz="2200" spc="4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businesses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333300"/>
                </a:solidFill>
                <a:latin typeface="Verdana"/>
                <a:cs typeface="Verdana"/>
              </a:rPr>
              <a:t>Attract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new capital</a:t>
            </a:r>
            <a:r>
              <a:rPr sz="2200" spc="2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investment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Broaden the tax</a:t>
            </a:r>
            <a:r>
              <a:rPr sz="2200" spc="2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base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Expand the labor</a:t>
            </a:r>
            <a:r>
              <a:rPr sz="22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market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Compliment and further the goals of the  City’s Comprehensive Plan and the Highway  34 Corridor</a:t>
            </a:r>
            <a:r>
              <a:rPr sz="2200" spc="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333300"/>
                </a:solidFill>
                <a:latin typeface="Verdana"/>
                <a:cs typeface="Verdana"/>
              </a:rPr>
              <a:t>Overlay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669734"/>
            <a:ext cx="39579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Eligible</a:t>
            </a:r>
            <a:r>
              <a:rPr spc="-10" dirty="0"/>
              <a:t> </a:t>
            </a:r>
            <a:r>
              <a:rPr spc="-5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5" y="1403413"/>
            <a:ext cx="6313170" cy="432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333300"/>
                </a:solidFill>
                <a:latin typeface="Verdana"/>
                <a:cs typeface="Verdana"/>
              </a:rPr>
              <a:t>Eligible </a:t>
            </a:r>
            <a:r>
              <a:rPr sz="2800" spc="-10" dirty="0">
                <a:solidFill>
                  <a:srgbClr val="333300"/>
                </a:solidFill>
                <a:latin typeface="Verdana"/>
                <a:cs typeface="Verdana"/>
              </a:rPr>
              <a:t>economic activities of the  Economic Development Program  within the Highway </a:t>
            </a:r>
            <a:r>
              <a:rPr sz="2800" spc="-5" dirty="0">
                <a:solidFill>
                  <a:srgbClr val="333300"/>
                </a:solidFill>
                <a:latin typeface="Verdana"/>
                <a:cs typeface="Verdana"/>
              </a:rPr>
              <a:t>34 </a:t>
            </a:r>
            <a:r>
              <a:rPr sz="2800" spc="-10" dirty="0">
                <a:solidFill>
                  <a:srgbClr val="333300"/>
                </a:solidFill>
                <a:latin typeface="Verdana"/>
                <a:cs typeface="Verdana"/>
              </a:rPr>
              <a:t>Corridor  District</a:t>
            </a:r>
            <a:r>
              <a:rPr sz="2800" spc="3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3300"/>
                </a:solidFill>
                <a:latin typeface="Verdana"/>
                <a:cs typeface="Verdana"/>
              </a:rPr>
              <a:t>are:</a:t>
            </a:r>
            <a:endParaRPr sz="2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1430"/>
              </a:spcBef>
              <a:buFont typeface="Wingdings"/>
              <a:buChar char=""/>
              <a:tabLst>
                <a:tab pos="11557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Purchase</a:t>
            </a:r>
            <a:r>
              <a:rPr sz="2400" spc="-1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Land</a:t>
            </a:r>
            <a:endParaRPr sz="24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2020"/>
              </a:spcBef>
              <a:buFont typeface="Wingdings"/>
              <a:buChar char=""/>
              <a:tabLst>
                <a:tab pos="11557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Execute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Options</a:t>
            </a:r>
            <a:endParaRPr sz="2400">
              <a:latin typeface="Verdana"/>
              <a:cs typeface="Verdana"/>
            </a:endParaRPr>
          </a:p>
          <a:p>
            <a:pPr marL="1155700" marR="556895" lvl="1" indent="-228600">
              <a:lnSpc>
                <a:spcPct val="100000"/>
              </a:lnSpc>
              <a:spcBef>
                <a:spcPts val="1160"/>
              </a:spcBef>
              <a:buFont typeface="Wingdings"/>
              <a:buChar char=""/>
              <a:tabLst>
                <a:tab pos="11557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Construction or Infrastructure  Financing</a:t>
            </a:r>
            <a:endParaRPr sz="24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1430"/>
              </a:spcBef>
              <a:buFont typeface="Wingdings"/>
              <a:buChar char=""/>
              <a:tabLst>
                <a:tab pos="11557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Loan</a:t>
            </a:r>
            <a:r>
              <a:rPr sz="2400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Fund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441134"/>
            <a:ext cx="3959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Purchase of</a:t>
            </a:r>
            <a:r>
              <a:rPr spc="-60" dirty="0"/>
              <a:t> </a:t>
            </a:r>
            <a:r>
              <a:rPr spc="-5" dirty="0"/>
              <a:t>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5" y="1174813"/>
            <a:ext cx="633603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865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City of Bellevue may purchase real property  or execute options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for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real property located  within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Highway 34 Corridor</a:t>
            </a:r>
            <a:r>
              <a:rPr sz="2100" spc="-5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District.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00"/>
              </a:buClr>
              <a:buFont typeface="Wingdings"/>
              <a:buChar char=""/>
            </a:pPr>
            <a:endParaRPr sz="2150">
              <a:latin typeface="Times New Roman"/>
              <a:cs typeface="Times New Roman"/>
            </a:endParaRPr>
          </a:p>
          <a:p>
            <a:pPr marL="355600" marR="7683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After a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review,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the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Program Administrator  will make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a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recommendation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to the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Mayor  and City Council regarding land purchase or  option.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00"/>
              </a:buClr>
              <a:buFont typeface="Wingdings"/>
              <a:buChar char=""/>
            </a:pPr>
            <a:endParaRPr sz="2150">
              <a:latin typeface="Times New Roman"/>
              <a:cs typeface="Times New Roman"/>
            </a:endParaRPr>
          </a:p>
          <a:p>
            <a:pPr marL="355600" marR="74231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The City shall comply with all statutory  requirements when purchasing real  property.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00"/>
              </a:buClr>
              <a:buFont typeface="Wingdings"/>
              <a:buChar char=""/>
            </a:pPr>
            <a:endParaRPr sz="21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Proceeds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from the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sale of real property shall  be returned to the City of Bellevue's  Economic Development Fund </a:t>
            </a:r>
            <a:r>
              <a:rPr sz="2100" dirty="0">
                <a:solidFill>
                  <a:srgbClr val="333300"/>
                </a:solidFill>
                <a:latin typeface="Verdana"/>
                <a:cs typeface="Verdana"/>
              </a:rPr>
              <a:t>for future</a:t>
            </a:r>
            <a:r>
              <a:rPr sz="2100" spc="-8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333300"/>
                </a:solidFill>
                <a:latin typeface="Verdana"/>
                <a:cs typeface="Verdana"/>
              </a:rPr>
              <a:t>use.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775" y="441134"/>
            <a:ext cx="6795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Infrastructure</a:t>
            </a:r>
            <a:r>
              <a:rPr spc="-55" dirty="0"/>
              <a:t> </a:t>
            </a:r>
            <a:r>
              <a:rPr dirty="0"/>
              <a:t>Improvements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5" y="1174813"/>
            <a:ext cx="606298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56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The City of Bellevue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may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make  expenditures or grants for public  works improvements, site  development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infrastructure such  as water, sewer,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electrical,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gas,  transportation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Missouri</a:t>
            </a:r>
            <a:r>
              <a:rPr sz="2400" spc="7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River.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0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739264" algn="l"/>
              </a:tabLst>
            </a:pP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Any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expenditures for access to  transportation shall specifically  include installation of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railroad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tracks, 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railroad	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crossings,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rail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switch  stations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docks or piers for  loading and unloading barges </a:t>
            </a:r>
            <a:r>
              <a:rPr sz="2400" dirty="0">
                <a:solidFill>
                  <a:srgbClr val="333300"/>
                </a:solidFill>
                <a:latin typeface="Verdana"/>
                <a:cs typeface="Verdana"/>
              </a:rPr>
              <a:t>and 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other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river </a:t>
            </a:r>
            <a:r>
              <a:rPr sz="2400" spc="-5" dirty="0">
                <a:solidFill>
                  <a:srgbClr val="333300"/>
                </a:solidFill>
                <a:latin typeface="Verdana"/>
                <a:cs typeface="Verdana"/>
              </a:rPr>
              <a:t>transportation</a:t>
            </a:r>
            <a:r>
              <a:rPr sz="2400" spc="114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3300"/>
                </a:solidFill>
                <a:latin typeface="Verdana"/>
                <a:cs typeface="Verdana"/>
              </a:rPr>
              <a:t>vessels.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1326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Symbol</vt:lpstr>
      <vt:lpstr>Times New Roman</vt:lpstr>
      <vt:lpstr>Verdana</vt:lpstr>
      <vt:lpstr>Wingdings</vt:lpstr>
      <vt:lpstr>Office Theme</vt:lpstr>
      <vt:lpstr>LB840: Bellevue’s Economic  Development Plan</vt:lpstr>
      <vt:lpstr>What is LB840?</vt:lpstr>
      <vt:lpstr>Bellevue’s Strategy</vt:lpstr>
      <vt:lpstr>Purpose &amp; Intent</vt:lpstr>
      <vt:lpstr>Highway 34 Corridor District</vt:lpstr>
      <vt:lpstr>Goals for the HWY 34  Corridor District</vt:lpstr>
      <vt:lpstr>Eligible Activities</vt:lpstr>
      <vt:lpstr>Purchase of Land</vt:lpstr>
      <vt:lpstr>Infrastructure Improvements</vt:lpstr>
      <vt:lpstr>Loan Fund</vt:lpstr>
      <vt:lpstr>Minimum Requirements by  SBA or State of Nebraska</vt:lpstr>
      <vt:lpstr>Loan Fund (cont.)</vt:lpstr>
      <vt:lpstr>Source of Local Option  Funds</vt:lpstr>
      <vt:lpstr>Length of Time the  Program will Exist</vt:lpstr>
      <vt:lpstr>Preliminary Budget</vt:lpstr>
      <vt:lpstr>Bond Authority</vt:lpstr>
      <vt:lpstr>Administrative Process</vt:lpstr>
      <vt:lpstr>Meetings</vt:lpstr>
      <vt:lpstr>Application Process</vt:lpstr>
      <vt:lpstr>Application Process (cont.)</vt:lpstr>
      <vt:lpstr>Upon Approval</vt:lpstr>
      <vt:lpstr>Key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</dc:title>
  <dc:creator>Larry D. Burks, MPA, CED</dc:creator>
  <cp:lastModifiedBy>Phil Davidson</cp:lastModifiedBy>
  <cp:revision>3</cp:revision>
  <dcterms:created xsi:type="dcterms:W3CDTF">2020-04-22T16:01:30Z</dcterms:created>
  <dcterms:modified xsi:type="dcterms:W3CDTF">2023-07-20T20:39:35Z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2020-04-22T00:00:00Z</vt:filetime>
  </property>
</Properties>
</file>